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9"/>
  </p:notesMasterIdLst>
  <p:sldIdLst>
    <p:sldId id="266" r:id="rId5"/>
    <p:sldId id="269" r:id="rId6"/>
    <p:sldId id="270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82" r:id="rId15"/>
    <p:sldId id="283" r:id="rId16"/>
    <p:sldId id="279" r:id="rId17"/>
    <p:sldId id="28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6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40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A1D069-86D0-4496-8FC5-951A16EB08C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39A5A90-F33E-432F-9EEC-33ED87DF64BC}">
      <dgm:prSet/>
      <dgm:spPr/>
      <dgm:t>
        <a:bodyPr/>
        <a:lstStyle/>
        <a:p>
          <a:r>
            <a:rPr lang="en-US" baseline="0"/>
            <a:t>Monitors financial performance, predicts market trends, detects fraud</a:t>
          </a:r>
          <a:endParaRPr lang="en-US"/>
        </a:p>
      </dgm:t>
    </dgm:pt>
    <dgm:pt modelId="{E4218052-CE6D-4914-8944-8EAB84CC7015}" type="parTrans" cxnId="{64E387B5-4A6C-4F84-90A7-CB6D8AF6D00C}">
      <dgm:prSet/>
      <dgm:spPr/>
      <dgm:t>
        <a:bodyPr/>
        <a:lstStyle/>
        <a:p>
          <a:endParaRPr lang="en-US"/>
        </a:p>
      </dgm:t>
    </dgm:pt>
    <dgm:pt modelId="{99E08B33-9258-485A-95F6-A406F157703D}" type="sibTrans" cxnId="{64E387B5-4A6C-4F84-90A7-CB6D8AF6D00C}">
      <dgm:prSet/>
      <dgm:spPr/>
      <dgm:t>
        <a:bodyPr/>
        <a:lstStyle/>
        <a:p>
          <a:endParaRPr lang="en-US"/>
        </a:p>
      </dgm:t>
    </dgm:pt>
    <dgm:pt modelId="{59D28769-9125-405A-AE6E-99A4B90932BA}">
      <dgm:prSet/>
      <dgm:spPr/>
      <dgm:t>
        <a:bodyPr/>
        <a:lstStyle/>
        <a:p>
          <a:r>
            <a:rPr lang="en-US" baseline="0"/>
            <a:t>Analyze customer behavior, campaign effectiveness, customer engagement in marketing</a:t>
          </a:r>
          <a:endParaRPr lang="en-US"/>
        </a:p>
      </dgm:t>
    </dgm:pt>
    <dgm:pt modelId="{272CE6D3-050A-4901-8020-A78938F72946}" type="parTrans" cxnId="{D2F27B24-EA0B-45F0-A105-DDF4C90702A3}">
      <dgm:prSet/>
      <dgm:spPr/>
      <dgm:t>
        <a:bodyPr/>
        <a:lstStyle/>
        <a:p>
          <a:endParaRPr lang="en-US"/>
        </a:p>
      </dgm:t>
    </dgm:pt>
    <dgm:pt modelId="{5E321E50-B52D-40C2-85B8-D58316F0B61E}" type="sibTrans" cxnId="{D2F27B24-EA0B-45F0-A105-DDF4C90702A3}">
      <dgm:prSet/>
      <dgm:spPr/>
      <dgm:t>
        <a:bodyPr/>
        <a:lstStyle/>
        <a:p>
          <a:endParaRPr lang="en-US"/>
        </a:p>
      </dgm:t>
    </dgm:pt>
    <dgm:pt modelId="{C3065890-A117-4DD4-8922-F10934CAA29E}">
      <dgm:prSet/>
      <dgm:spPr/>
      <dgm:t>
        <a:bodyPr/>
        <a:lstStyle/>
        <a:p>
          <a:r>
            <a:rPr lang="en-US" baseline="0"/>
            <a:t>Supply chain inventory levels, streamline logistics, dynamic market demand response</a:t>
          </a:r>
          <a:endParaRPr lang="en-US"/>
        </a:p>
      </dgm:t>
    </dgm:pt>
    <dgm:pt modelId="{C0846198-D830-425D-9457-7C2135EE980E}" type="parTrans" cxnId="{4D472D72-F2F7-4468-8462-8AA791CE8363}">
      <dgm:prSet/>
      <dgm:spPr/>
      <dgm:t>
        <a:bodyPr/>
        <a:lstStyle/>
        <a:p>
          <a:endParaRPr lang="en-US"/>
        </a:p>
      </dgm:t>
    </dgm:pt>
    <dgm:pt modelId="{6CB4E6CD-21F7-4507-BDA9-7BC46D4E377F}" type="sibTrans" cxnId="{4D472D72-F2F7-4468-8462-8AA791CE8363}">
      <dgm:prSet/>
      <dgm:spPr/>
      <dgm:t>
        <a:bodyPr/>
        <a:lstStyle/>
        <a:p>
          <a:endParaRPr lang="en-US"/>
        </a:p>
      </dgm:t>
    </dgm:pt>
    <dgm:pt modelId="{FA8E6B68-F5B7-4998-A747-5E5391EC2B22}" type="pres">
      <dgm:prSet presAssocID="{36A1D069-86D0-4496-8FC5-951A16EB08CC}" presName="root" presStyleCnt="0">
        <dgm:presLayoutVars>
          <dgm:dir/>
          <dgm:resizeHandles val="exact"/>
        </dgm:presLayoutVars>
      </dgm:prSet>
      <dgm:spPr/>
    </dgm:pt>
    <dgm:pt modelId="{460B3CF5-58F0-41BE-821D-64E303170617}" type="pres">
      <dgm:prSet presAssocID="{139A5A90-F33E-432F-9EEC-33ED87DF64BC}" presName="compNode" presStyleCnt="0"/>
      <dgm:spPr/>
    </dgm:pt>
    <dgm:pt modelId="{FDB232A3-8A8C-49E3-ACC7-8B93C8ED9E63}" type="pres">
      <dgm:prSet presAssocID="{139A5A90-F33E-432F-9EEC-33ED87DF64BC}" presName="bgRect" presStyleLbl="bgShp" presStyleIdx="0" presStyleCnt="3"/>
      <dgm:spPr/>
    </dgm:pt>
    <dgm:pt modelId="{52B0AFCA-94AD-42C1-8245-CC2F667183F3}" type="pres">
      <dgm:prSet presAssocID="{139A5A90-F33E-432F-9EEC-33ED87DF64B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ber"/>
        </a:ext>
      </dgm:extLst>
    </dgm:pt>
    <dgm:pt modelId="{F1C113B7-12C4-4B9D-82E1-07BBD55924A3}" type="pres">
      <dgm:prSet presAssocID="{139A5A90-F33E-432F-9EEC-33ED87DF64BC}" presName="spaceRect" presStyleCnt="0"/>
      <dgm:spPr/>
    </dgm:pt>
    <dgm:pt modelId="{0D3D65DB-761B-4F58-8370-4D2388BEB98C}" type="pres">
      <dgm:prSet presAssocID="{139A5A90-F33E-432F-9EEC-33ED87DF64BC}" presName="parTx" presStyleLbl="revTx" presStyleIdx="0" presStyleCnt="3">
        <dgm:presLayoutVars>
          <dgm:chMax val="0"/>
          <dgm:chPref val="0"/>
        </dgm:presLayoutVars>
      </dgm:prSet>
      <dgm:spPr/>
    </dgm:pt>
    <dgm:pt modelId="{055EBA30-9F68-41D0-AABB-7B49B3574B6F}" type="pres">
      <dgm:prSet presAssocID="{99E08B33-9258-485A-95F6-A406F157703D}" presName="sibTrans" presStyleCnt="0"/>
      <dgm:spPr/>
    </dgm:pt>
    <dgm:pt modelId="{1329B8DB-D447-4D6B-8A6B-02556FFB3388}" type="pres">
      <dgm:prSet presAssocID="{59D28769-9125-405A-AE6E-99A4B90932BA}" presName="compNode" presStyleCnt="0"/>
      <dgm:spPr/>
    </dgm:pt>
    <dgm:pt modelId="{EFDBC043-4D99-49FC-9A6F-64EAF282EE62}" type="pres">
      <dgm:prSet presAssocID="{59D28769-9125-405A-AE6E-99A4B90932BA}" presName="bgRect" presStyleLbl="bgShp" presStyleIdx="1" presStyleCnt="3"/>
      <dgm:spPr/>
    </dgm:pt>
    <dgm:pt modelId="{64692F4A-0FA7-4641-91A4-062D16A1AA93}" type="pres">
      <dgm:prSet presAssocID="{59D28769-9125-405A-AE6E-99A4B90932B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ting"/>
        </a:ext>
      </dgm:extLst>
    </dgm:pt>
    <dgm:pt modelId="{D4B51A17-8CA5-4129-8161-D66C020FD500}" type="pres">
      <dgm:prSet presAssocID="{59D28769-9125-405A-AE6E-99A4B90932BA}" presName="spaceRect" presStyleCnt="0"/>
      <dgm:spPr/>
    </dgm:pt>
    <dgm:pt modelId="{A8FF7CE0-D89D-4AFC-A9BF-39B85FD5B0CD}" type="pres">
      <dgm:prSet presAssocID="{59D28769-9125-405A-AE6E-99A4B90932BA}" presName="parTx" presStyleLbl="revTx" presStyleIdx="1" presStyleCnt="3">
        <dgm:presLayoutVars>
          <dgm:chMax val="0"/>
          <dgm:chPref val="0"/>
        </dgm:presLayoutVars>
      </dgm:prSet>
      <dgm:spPr/>
    </dgm:pt>
    <dgm:pt modelId="{CCBD55BE-2CDD-4ED2-B138-56E2206DB888}" type="pres">
      <dgm:prSet presAssocID="{5E321E50-B52D-40C2-85B8-D58316F0B61E}" presName="sibTrans" presStyleCnt="0"/>
      <dgm:spPr/>
    </dgm:pt>
    <dgm:pt modelId="{B66875DC-20F3-4504-BF55-35BC7161110C}" type="pres">
      <dgm:prSet presAssocID="{C3065890-A117-4DD4-8922-F10934CAA29E}" presName="compNode" presStyleCnt="0"/>
      <dgm:spPr/>
    </dgm:pt>
    <dgm:pt modelId="{488AAE10-54F9-48EF-8C65-B36E4BD83A10}" type="pres">
      <dgm:prSet presAssocID="{C3065890-A117-4DD4-8922-F10934CAA29E}" presName="bgRect" presStyleLbl="bgShp" presStyleIdx="2" presStyleCnt="3"/>
      <dgm:spPr/>
    </dgm:pt>
    <dgm:pt modelId="{15749F12-D356-4D6A-B01B-83171E51AD7E}" type="pres">
      <dgm:prSet presAssocID="{C3065890-A117-4DD4-8922-F10934CAA29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 trolley"/>
        </a:ext>
      </dgm:extLst>
    </dgm:pt>
    <dgm:pt modelId="{D576E1C7-03C3-473D-BAF3-B620D712828D}" type="pres">
      <dgm:prSet presAssocID="{C3065890-A117-4DD4-8922-F10934CAA29E}" presName="spaceRect" presStyleCnt="0"/>
      <dgm:spPr/>
    </dgm:pt>
    <dgm:pt modelId="{5706807F-F5B5-4D46-B82D-96A674A4D82A}" type="pres">
      <dgm:prSet presAssocID="{C3065890-A117-4DD4-8922-F10934CAA29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2F27B24-EA0B-45F0-A105-DDF4C90702A3}" srcId="{36A1D069-86D0-4496-8FC5-951A16EB08CC}" destId="{59D28769-9125-405A-AE6E-99A4B90932BA}" srcOrd="1" destOrd="0" parTransId="{272CE6D3-050A-4901-8020-A78938F72946}" sibTransId="{5E321E50-B52D-40C2-85B8-D58316F0B61E}"/>
    <dgm:cxn modelId="{652D4432-9D85-4F09-984E-DFCEEF32A9DD}" type="presOf" srcId="{C3065890-A117-4DD4-8922-F10934CAA29E}" destId="{5706807F-F5B5-4D46-B82D-96A674A4D82A}" srcOrd="0" destOrd="0" presId="urn:microsoft.com/office/officeart/2018/2/layout/IconVerticalSolidList"/>
    <dgm:cxn modelId="{94BFE365-EED4-4048-AC34-E19C6F78E3A6}" type="presOf" srcId="{36A1D069-86D0-4496-8FC5-951A16EB08CC}" destId="{FA8E6B68-F5B7-4998-A747-5E5391EC2B22}" srcOrd="0" destOrd="0" presId="urn:microsoft.com/office/officeart/2018/2/layout/IconVerticalSolidList"/>
    <dgm:cxn modelId="{2210C346-0111-4224-8744-605EE577E65E}" type="presOf" srcId="{59D28769-9125-405A-AE6E-99A4B90932BA}" destId="{A8FF7CE0-D89D-4AFC-A9BF-39B85FD5B0CD}" srcOrd="0" destOrd="0" presId="urn:microsoft.com/office/officeart/2018/2/layout/IconVerticalSolidList"/>
    <dgm:cxn modelId="{4D472D72-F2F7-4468-8462-8AA791CE8363}" srcId="{36A1D069-86D0-4496-8FC5-951A16EB08CC}" destId="{C3065890-A117-4DD4-8922-F10934CAA29E}" srcOrd="2" destOrd="0" parTransId="{C0846198-D830-425D-9457-7C2135EE980E}" sibTransId="{6CB4E6CD-21F7-4507-BDA9-7BC46D4E377F}"/>
    <dgm:cxn modelId="{F54A04A8-D9D5-401A-9212-F98E879668DC}" type="presOf" srcId="{139A5A90-F33E-432F-9EEC-33ED87DF64BC}" destId="{0D3D65DB-761B-4F58-8370-4D2388BEB98C}" srcOrd="0" destOrd="0" presId="urn:microsoft.com/office/officeart/2018/2/layout/IconVerticalSolidList"/>
    <dgm:cxn modelId="{64E387B5-4A6C-4F84-90A7-CB6D8AF6D00C}" srcId="{36A1D069-86D0-4496-8FC5-951A16EB08CC}" destId="{139A5A90-F33E-432F-9EEC-33ED87DF64BC}" srcOrd="0" destOrd="0" parTransId="{E4218052-CE6D-4914-8944-8EAB84CC7015}" sibTransId="{99E08B33-9258-485A-95F6-A406F157703D}"/>
    <dgm:cxn modelId="{B384717C-4792-415C-8EC5-F9630A229E57}" type="presParOf" srcId="{FA8E6B68-F5B7-4998-A747-5E5391EC2B22}" destId="{460B3CF5-58F0-41BE-821D-64E303170617}" srcOrd="0" destOrd="0" presId="urn:microsoft.com/office/officeart/2018/2/layout/IconVerticalSolidList"/>
    <dgm:cxn modelId="{23810576-C081-4181-813A-C9BEDA609A46}" type="presParOf" srcId="{460B3CF5-58F0-41BE-821D-64E303170617}" destId="{FDB232A3-8A8C-49E3-ACC7-8B93C8ED9E63}" srcOrd="0" destOrd="0" presId="urn:microsoft.com/office/officeart/2018/2/layout/IconVerticalSolidList"/>
    <dgm:cxn modelId="{8AF70488-6B66-4502-A7EC-6D12811A43E5}" type="presParOf" srcId="{460B3CF5-58F0-41BE-821D-64E303170617}" destId="{52B0AFCA-94AD-42C1-8245-CC2F667183F3}" srcOrd="1" destOrd="0" presId="urn:microsoft.com/office/officeart/2018/2/layout/IconVerticalSolidList"/>
    <dgm:cxn modelId="{A4D2B30C-2783-4AAF-92F5-32F2CA65A14D}" type="presParOf" srcId="{460B3CF5-58F0-41BE-821D-64E303170617}" destId="{F1C113B7-12C4-4B9D-82E1-07BBD55924A3}" srcOrd="2" destOrd="0" presId="urn:microsoft.com/office/officeart/2018/2/layout/IconVerticalSolidList"/>
    <dgm:cxn modelId="{5D943368-D211-4492-B982-3055F66CA195}" type="presParOf" srcId="{460B3CF5-58F0-41BE-821D-64E303170617}" destId="{0D3D65DB-761B-4F58-8370-4D2388BEB98C}" srcOrd="3" destOrd="0" presId="urn:microsoft.com/office/officeart/2018/2/layout/IconVerticalSolidList"/>
    <dgm:cxn modelId="{02F33A02-7BB1-464F-B232-65FF2E9356E3}" type="presParOf" srcId="{FA8E6B68-F5B7-4998-A747-5E5391EC2B22}" destId="{055EBA30-9F68-41D0-AABB-7B49B3574B6F}" srcOrd="1" destOrd="0" presId="urn:microsoft.com/office/officeart/2018/2/layout/IconVerticalSolidList"/>
    <dgm:cxn modelId="{57E50BC6-30FF-49AD-BA55-E5317CE25125}" type="presParOf" srcId="{FA8E6B68-F5B7-4998-A747-5E5391EC2B22}" destId="{1329B8DB-D447-4D6B-8A6B-02556FFB3388}" srcOrd="2" destOrd="0" presId="urn:microsoft.com/office/officeart/2018/2/layout/IconVerticalSolidList"/>
    <dgm:cxn modelId="{9DB2F287-EAD7-4EB4-AED4-C8E680CA5B9F}" type="presParOf" srcId="{1329B8DB-D447-4D6B-8A6B-02556FFB3388}" destId="{EFDBC043-4D99-49FC-9A6F-64EAF282EE62}" srcOrd="0" destOrd="0" presId="urn:microsoft.com/office/officeart/2018/2/layout/IconVerticalSolidList"/>
    <dgm:cxn modelId="{F27A815E-E293-4AB4-9B30-F86B5C017A2A}" type="presParOf" srcId="{1329B8DB-D447-4D6B-8A6B-02556FFB3388}" destId="{64692F4A-0FA7-4641-91A4-062D16A1AA93}" srcOrd="1" destOrd="0" presId="urn:microsoft.com/office/officeart/2018/2/layout/IconVerticalSolidList"/>
    <dgm:cxn modelId="{5C40ED65-9FED-4379-9B6A-A964CEBD34A3}" type="presParOf" srcId="{1329B8DB-D447-4D6B-8A6B-02556FFB3388}" destId="{D4B51A17-8CA5-4129-8161-D66C020FD500}" srcOrd="2" destOrd="0" presId="urn:microsoft.com/office/officeart/2018/2/layout/IconVerticalSolidList"/>
    <dgm:cxn modelId="{09CEBE20-A42B-4181-92D5-7058CED6F37D}" type="presParOf" srcId="{1329B8DB-D447-4D6B-8A6B-02556FFB3388}" destId="{A8FF7CE0-D89D-4AFC-A9BF-39B85FD5B0CD}" srcOrd="3" destOrd="0" presId="urn:microsoft.com/office/officeart/2018/2/layout/IconVerticalSolidList"/>
    <dgm:cxn modelId="{438BBD01-22ED-494C-A839-18DC3B234768}" type="presParOf" srcId="{FA8E6B68-F5B7-4998-A747-5E5391EC2B22}" destId="{CCBD55BE-2CDD-4ED2-B138-56E2206DB888}" srcOrd="3" destOrd="0" presId="urn:microsoft.com/office/officeart/2018/2/layout/IconVerticalSolidList"/>
    <dgm:cxn modelId="{0502DA2F-8C90-40C4-ADEC-7DF1F5527384}" type="presParOf" srcId="{FA8E6B68-F5B7-4998-A747-5E5391EC2B22}" destId="{B66875DC-20F3-4504-BF55-35BC7161110C}" srcOrd="4" destOrd="0" presId="urn:microsoft.com/office/officeart/2018/2/layout/IconVerticalSolidList"/>
    <dgm:cxn modelId="{1DBF7AA4-5874-4E12-8C9B-2B45AB58303B}" type="presParOf" srcId="{B66875DC-20F3-4504-BF55-35BC7161110C}" destId="{488AAE10-54F9-48EF-8C65-B36E4BD83A10}" srcOrd="0" destOrd="0" presId="urn:microsoft.com/office/officeart/2018/2/layout/IconVerticalSolidList"/>
    <dgm:cxn modelId="{BB1D6EC2-4532-4678-946A-73F6973CE761}" type="presParOf" srcId="{B66875DC-20F3-4504-BF55-35BC7161110C}" destId="{15749F12-D356-4D6A-B01B-83171E51AD7E}" srcOrd="1" destOrd="0" presId="urn:microsoft.com/office/officeart/2018/2/layout/IconVerticalSolidList"/>
    <dgm:cxn modelId="{D631065C-F537-46EF-A005-7AD55959ED37}" type="presParOf" srcId="{B66875DC-20F3-4504-BF55-35BC7161110C}" destId="{D576E1C7-03C3-473D-BAF3-B620D712828D}" srcOrd="2" destOrd="0" presId="urn:microsoft.com/office/officeart/2018/2/layout/IconVerticalSolidList"/>
    <dgm:cxn modelId="{ACB922D1-E1A7-4858-8303-F9424C9DC384}" type="presParOf" srcId="{B66875DC-20F3-4504-BF55-35BC7161110C}" destId="{5706807F-F5B5-4D46-B82D-96A674A4D82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572EC4-FC30-422D-9C7E-70746F420A0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2B9BC412-801E-4657-B667-F25B05E8DAE1}">
      <dgm:prSet/>
      <dgm:spPr/>
      <dgm:t>
        <a:bodyPr/>
        <a:lstStyle/>
        <a:p>
          <a:r>
            <a:rPr lang="en-US" baseline="0"/>
            <a:t>How can BI monitor cloud resource usage and identify opportunities for cost optimization?</a:t>
          </a:r>
          <a:endParaRPr lang="en-US"/>
        </a:p>
      </dgm:t>
    </dgm:pt>
    <dgm:pt modelId="{67BC3CF9-C025-4DEC-A5B2-417F1562AFDB}" type="parTrans" cxnId="{FD6E53C3-FB21-4D36-B155-A44F69560C1C}">
      <dgm:prSet/>
      <dgm:spPr/>
      <dgm:t>
        <a:bodyPr/>
        <a:lstStyle/>
        <a:p>
          <a:endParaRPr lang="en-US"/>
        </a:p>
      </dgm:t>
    </dgm:pt>
    <dgm:pt modelId="{DE404925-C73C-41F3-9AA0-E7EF8B177587}" type="sibTrans" cxnId="{FD6E53C3-FB21-4D36-B155-A44F69560C1C}">
      <dgm:prSet/>
      <dgm:spPr/>
      <dgm:t>
        <a:bodyPr/>
        <a:lstStyle/>
        <a:p>
          <a:endParaRPr lang="en-US"/>
        </a:p>
      </dgm:t>
    </dgm:pt>
    <dgm:pt modelId="{B81A11B9-ABD6-4750-BCDF-47F2632034DC}">
      <dgm:prSet/>
      <dgm:spPr/>
      <dgm:t>
        <a:bodyPr/>
        <a:lstStyle/>
        <a:p>
          <a:r>
            <a:rPr lang="en-US" baseline="0"/>
            <a:t>What DSS tools are available to assess security risks and ensure compliance with data protection regulations in the cloud?</a:t>
          </a:r>
          <a:endParaRPr lang="en-US"/>
        </a:p>
      </dgm:t>
    </dgm:pt>
    <dgm:pt modelId="{CC05B1A0-D82E-4CC5-AC84-6FA7A0CF8E09}" type="parTrans" cxnId="{2A895D75-6ED7-456B-AD3A-FDF2DAAC7DD0}">
      <dgm:prSet/>
      <dgm:spPr/>
      <dgm:t>
        <a:bodyPr/>
        <a:lstStyle/>
        <a:p>
          <a:endParaRPr lang="en-US"/>
        </a:p>
      </dgm:t>
    </dgm:pt>
    <dgm:pt modelId="{B715B969-75CC-4436-9A23-D81D5B7DB7FF}" type="sibTrans" cxnId="{2A895D75-6ED7-456B-AD3A-FDF2DAAC7DD0}">
      <dgm:prSet/>
      <dgm:spPr/>
      <dgm:t>
        <a:bodyPr/>
        <a:lstStyle/>
        <a:p>
          <a:endParaRPr lang="en-US"/>
        </a:p>
      </dgm:t>
    </dgm:pt>
    <dgm:pt modelId="{EBB735BD-922C-4511-9A0E-78D48E92D61C}">
      <dgm:prSet/>
      <dgm:spPr/>
      <dgm:t>
        <a:bodyPr/>
        <a:lstStyle/>
        <a:p>
          <a:r>
            <a:rPr lang="en-US" baseline="0"/>
            <a:t>How can BI and DSS predict future resource requirements and scale cloud infrastructure accordingly?</a:t>
          </a:r>
          <a:endParaRPr lang="en-US"/>
        </a:p>
      </dgm:t>
    </dgm:pt>
    <dgm:pt modelId="{D8E1C005-950D-44F3-9667-E258D7448269}" type="parTrans" cxnId="{CED34DCD-D52C-44B8-9B59-978BEA7AB524}">
      <dgm:prSet/>
      <dgm:spPr/>
      <dgm:t>
        <a:bodyPr/>
        <a:lstStyle/>
        <a:p>
          <a:endParaRPr lang="en-US"/>
        </a:p>
      </dgm:t>
    </dgm:pt>
    <dgm:pt modelId="{6EFD8845-D9D9-491D-8E8F-D7B087EFE52E}" type="sibTrans" cxnId="{CED34DCD-D52C-44B8-9B59-978BEA7AB524}">
      <dgm:prSet/>
      <dgm:spPr/>
      <dgm:t>
        <a:bodyPr/>
        <a:lstStyle/>
        <a:p>
          <a:endParaRPr lang="en-US"/>
        </a:p>
      </dgm:t>
    </dgm:pt>
    <dgm:pt modelId="{6D48038B-A0A9-4F6C-BF2E-E17C447AB486}">
      <dgm:prSet/>
      <dgm:spPr/>
      <dgm:t>
        <a:bodyPr/>
        <a:lstStyle/>
        <a:p>
          <a:r>
            <a:rPr lang="en-US" baseline="0"/>
            <a:t>What insights can BI provide to optimize application performance and user experience in a cloud-based environment?</a:t>
          </a:r>
          <a:endParaRPr lang="en-US"/>
        </a:p>
      </dgm:t>
    </dgm:pt>
    <dgm:pt modelId="{529A8A1D-D165-41BD-A578-804C0EB3569B}" type="parTrans" cxnId="{165C7F26-0916-4E8F-A7A3-C7C8FBB037C9}">
      <dgm:prSet/>
      <dgm:spPr/>
      <dgm:t>
        <a:bodyPr/>
        <a:lstStyle/>
        <a:p>
          <a:endParaRPr lang="en-US"/>
        </a:p>
      </dgm:t>
    </dgm:pt>
    <dgm:pt modelId="{C7BE07D4-F057-46C0-9AD6-B4009062C4BF}" type="sibTrans" cxnId="{165C7F26-0916-4E8F-A7A3-C7C8FBB037C9}">
      <dgm:prSet/>
      <dgm:spPr/>
      <dgm:t>
        <a:bodyPr/>
        <a:lstStyle/>
        <a:p>
          <a:endParaRPr lang="en-US"/>
        </a:p>
      </dgm:t>
    </dgm:pt>
    <dgm:pt modelId="{BB5EA663-CB68-4784-9DB8-7A0C7CB965F5}" type="pres">
      <dgm:prSet presAssocID="{D7572EC4-FC30-422D-9C7E-70746F420A0E}" presName="root" presStyleCnt="0">
        <dgm:presLayoutVars>
          <dgm:dir/>
          <dgm:resizeHandles val="exact"/>
        </dgm:presLayoutVars>
      </dgm:prSet>
      <dgm:spPr/>
    </dgm:pt>
    <dgm:pt modelId="{87CF813B-A923-4E7D-8319-37C50FA762C2}" type="pres">
      <dgm:prSet presAssocID="{2B9BC412-801E-4657-B667-F25B05E8DAE1}" presName="compNode" presStyleCnt="0"/>
      <dgm:spPr/>
    </dgm:pt>
    <dgm:pt modelId="{00780BC5-FFC9-4CF0-9838-83FD92705023}" type="pres">
      <dgm:prSet presAssocID="{2B9BC412-801E-4657-B667-F25B05E8DAE1}" presName="bgRect" presStyleLbl="bgShp" presStyleIdx="0" presStyleCnt="4"/>
      <dgm:spPr/>
    </dgm:pt>
    <dgm:pt modelId="{A35BBFE2-5227-4FB6-B0AE-DE9A5279F9CA}" type="pres">
      <dgm:prSet presAssocID="{2B9BC412-801E-4657-B667-F25B05E8DAE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1D307EB1-8C7A-407D-9DC2-2174AD9F37DC}" type="pres">
      <dgm:prSet presAssocID="{2B9BC412-801E-4657-B667-F25B05E8DAE1}" presName="spaceRect" presStyleCnt="0"/>
      <dgm:spPr/>
    </dgm:pt>
    <dgm:pt modelId="{AE2130D9-A7CE-4078-A248-5DCC24DAD9C1}" type="pres">
      <dgm:prSet presAssocID="{2B9BC412-801E-4657-B667-F25B05E8DAE1}" presName="parTx" presStyleLbl="revTx" presStyleIdx="0" presStyleCnt="4">
        <dgm:presLayoutVars>
          <dgm:chMax val="0"/>
          <dgm:chPref val="0"/>
        </dgm:presLayoutVars>
      </dgm:prSet>
      <dgm:spPr/>
    </dgm:pt>
    <dgm:pt modelId="{707A1D23-1D09-47FA-BCE4-B3D2C1E1D064}" type="pres">
      <dgm:prSet presAssocID="{DE404925-C73C-41F3-9AA0-E7EF8B177587}" presName="sibTrans" presStyleCnt="0"/>
      <dgm:spPr/>
    </dgm:pt>
    <dgm:pt modelId="{75642C22-0E61-4A4A-9FCC-D72E39862164}" type="pres">
      <dgm:prSet presAssocID="{B81A11B9-ABD6-4750-BCDF-47F2632034DC}" presName="compNode" presStyleCnt="0"/>
      <dgm:spPr/>
    </dgm:pt>
    <dgm:pt modelId="{19A4E5FC-9C36-447A-8D48-7C61A705A6F9}" type="pres">
      <dgm:prSet presAssocID="{B81A11B9-ABD6-4750-BCDF-47F2632034DC}" presName="bgRect" presStyleLbl="bgShp" presStyleIdx="1" presStyleCnt="4"/>
      <dgm:spPr/>
    </dgm:pt>
    <dgm:pt modelId="{B578CA6B-CD7F-402D-AE63-D2489091CE11}" type="pres">
      <dgm:prSet presAssocID="{B81A11B9-ABD6-4750-BCDF-47F2632034D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7E84815B-2AAD-400F-928F-0AA9D9ABAC89}" type="pres">
      <dgm:prSet presAssocID="{B81A11B9-ABD6-4750-BCDF-47F2632034DC}" presName="spaceRect" presStyleCnt="0"/>
      <dgm:spPr/>
    </dgm:pt>
    <dgm:pt modelId="{D6CB7DDE-3D8D-4499-A158-B24A70FBCAC2}" type="pres">
      <dgm:prSet presAssocID="{B81A11B9-ABD6-4750-BCDF-47F2632034DC}" presName="parTx" presStyleLbl="revTx" presStyleIdx="1" presStyleCnt="4">
        <dgm:presLayoutVars>
          <dgm:chMax val="0"/>
          <dgm:chPref val="0"/>
        </dgm:presLayoutVars>
      </dgm:prSet>
      <dgm:spPr/>
    </dgm:pt>
    <dgm:pt modelId="{7012485A-E853-48EB-BD59-C60A3CE3E07C}" type="pres">
      <dgm:prSet presAssocID="{B715B969-75CC-4436-9A23-D81D5B7DB7FF}" presName="sibTrans" presStyleCnt="0"/>
      <dgm:spPr/>
    </dgm:pt>
    <dgm:pt modelId="{56EE852C-2418-4B96-A256-34613D385E7A}" type="pres">
      <dgm:prSet presAssocID="{EBB735BD-922C-4511-9A0E-78D48E92D61C}" presName="compNode" presStyleCnt="0"/>
      <dgm:spPr/>
    </dgm:pt>
    <dgm:pt modelId="{C3BE7421-5E16-48C3-BF7E-39FC87F20EDE}" type="pres">
      <dgm:prSet presAssocID="{EBB735BD-922C-4511-9A0E-78D48E92D61C}" presName="bgRect" presStyleLbl="bgShp" presStyleIdx="2" presStyleCnt="4"/>
      <dgm:spPr/>
    </dgm:pt>
    <dgm:pt modelId="{E38286F0-3195-4EAD-95C2-96C5A5892C51}" type="pres">
      <dgm:prSet presAssocID="{EBB735BD-922C-4511-9A0E-78D48E92D61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965386DD-9436-4E9B-946F-FFB61CC5B2A3}" type="pres">
      <dgm:prSet presAssocID="{EBB735BD-922C-4511-9A0E-78D48E92D61C}" presName="spaceRect" presStyleCnt="0"/>
      <dgm:spPr/>
    </dgm:pt>
    <dgm:pt modelId="{6010D514-9423-4DA5-B612-CBB62955BA47}" type="pres">
      <dgm:prSet presAssocID="{EBB735BD-922C-4511-9A0E-78D48E92D61C}" presName="parTx" presStyleLbl="revTx" presStyleIdx="2" presStyleCnt="4">
        <dgm:presLayoutVars>
          <dgm:chMax val="0"/>
          <dgm:chPref val="0"/>
        </dgm:presLayoutVars>
      </dgm:prSet>
      <dgm:spPr/>
    </dgm:pt>
    <dgm:pt modelId="{7FD41B57-911F-4B24-85C6-AC7ACB4B56D2}" type="pres">
      <dgm:prSet presAssocID="{6EFD8845-D9D9-491D-8E8F-D7B087EFE52E}" presName="sibTrans" presStyleCnt="0"/>
      <dgm:spPr/>
    </dgm:pt>
    <dgm:pt modelId="{3B89D296-F5DE-4467-A098-4FF398ADAFDB}" type="pres">
      <dgm:prSet presAssocID="{6D48038B-A0A9-4F6C-BF2E-E17C447AB486}" presName="compNode" presStyleCnt="0"/>
      <dgm:spPr/>
    </dgm:pt>
    <dgm:pt modelId="{1F4ECF9B-A0B1-4F8B-A7A0-4DA5FBC01430}" type="pres">
      <dgm:prSet presAssocID="{6D48038B-A0A9-4F6C-BF2E-E17C447AB486}" presName="bgRect" presStyleLbl="bgShp" presStyleIdx="3" presStyleCnt="4"/>
      <dgm:spPr/>
    </dgm:pt>
    <dgm:pt modelId="{ED4EED80-AFC5-4242-9FD5-FFD01E5916DF}" type="pres">
      <dgm:prSet presAssocID="{6D48038B-A0A9-4F6C-BF2E-E17C447AB48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 from cloud"/>
        </a:ext>
      </dgm:extLst>
    </dgm:pt>
    <dgm:pt modelId="{0795BF11-D775-4718-9946-7BCBC5C87819}" type="pres">
      <dgm:prSet presAssocID="{6D48038B-A0A9-4F6C-BF2E-E17C447AB486}" presName="spaceRect" presStyleCnt="0"/>
      <dgm:spPr/>
    </dgm:pt>
    <dgm:pt modelId="{87B7C786-9AFB-41BA-8789-D95A46DAAA58}" type="pres">
      <dgm:prSet presAssocID="{6D48038B-A0A9-4F6C-BF2E-E17C447AB48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65C7F26-0916-4E8F-A7A3-C7C8FBB037C9}" srcId="{D7572EC4-FC30-422D-9C7E-70746F420A0E}" destId="{6D48038B-A0A9-4F6C-BF2E-E17C447AB486}" srcOrd="3" destOrd="0" parTransId="{529A8A1D-D165-41BD-A578-804C0EB3569B}" sibTransId="{C7BE07D4-F057-46C0-9AD6-B4009062C4BF}"/>
    <dgm:cxn modelId="{25E3CE33-80AC-402C-8AF4-8D189DB8CA79}" type="presOf" srcId="{6D48038B-A0A9-4F6C-BF2E-E17C447AB486}" destId="{87B7C786-9AFB-41BA-8789-D95A46DAAA58}" srcOrd="0" destOrd="0" presId="urn:microsoft.com/office/officeart/2018/2/layout/IconVerticalSolidList"/>
    <dgm:cxn modelId="{07DC8F52-D69C-4691-8D39-5D5FC5F643FD}" type="presOf" srcId="{2B9BC412-801E-4657-B667-F25B05E8DAE1}" destId="{AE2130D9-A7CE-4078-A248-5DCC24DAD9C1}" srcOrd="0" destOrd="0" presId="urn:microsoft.com/office/officeart/2018/2/layout/IconVerticalSolidList"/>
    <dgm:cxn modelId="{2A895D75-6ED7-456B-AD3A-FDF2DAAC7DD0}" srcId="{D7572EC4-FC30-422D-9C7E-70746F420A0E}" destId="{B81A11B9-ABD6-4750-BCDF-47F2632034DC}" srcOrd="1" destOrd="0" parTransId="{CC05B1A0-D82E-4CC5-AC84-6FA7A0CF8E09}" sibTransId="{B715B969-75CC-4436-9A23-D81D5B7DB7FF}"/>
    <dgm:cxn modelId="{FD6E53C3-FB21-4D36-B155-A44F69560C1C}" srcId="{D7572EC4-FC30-422D-9C7E-70746F420A0E}" destId="{2B9BC412-801E-4657-B667-F25B05E8DAE1}" srcOrd="0" destOrd="0" parTransId="{67BC3CF9-C025-4DEC-A5B2-417F1562AFDB}" sibTransId="{DE404925-C73C-41F3-9AA0-E7EF8B177587}"/>
    <dgm:cxn modelId="{CED34DCD-D52C-44B8-9B59-978BEA7AB524}" srcId="{D7572EC4-FC30-422D-9C7E-70746F420A0E}" destId="{EBB735BD-922C-4511-9A0E-78D48E92D61C}" srcOrd="2" destOrd="0" parTransId="{D8E1C005-950D-44F3-9667-E258D7448269}" sibTransId="{6EFD8845-D9D9-491D-8E8F-D7B087EFE52E}"/>
    <dgm:cxn modelId="{38C876D6-3CE2-45F3-8627-6FEF3CC73B9F}" type="presOf" srcId="{B81A11B9-ABD6-4750-BCDF-47F2632034DC}" destId="{D6CB7DDE-3D8D-4499-A158-B24A70FBCAC2}" srcOrd="0" destOrd="0" presId="urn:microsoft.com/office/officeart/2018/2/layout/IconVerticalSolidList"/>
    <dgm:cxn modelId="{C8E26EF2-B550-4918-A534-4E01C8EC74F3}" type="presOf" srcId="{EBB735BD-922C-4511-9A0E-78D48E92D61C}" destId="{6010D514-9423-4DA5-B612-CBB62955BA47}" srcOrd="0" destOrd="0" presId="urn:microsoft.com/office/officeart/2018/2/layout/IconVerticalSolidList"/>
    <dgm:cxn modelId="{38AF13FE-8DD4-47C2-BF15-EB2C23D964CD}" type="presOf" srcId="{D7572EC4-FC30-422D-9C7E-70746F420A0E}" destId="{BB5EA663-CB68-4784-9DB8-7A0C7CB965F5}" srcOrd="0" destOrd="0" presId="urn:microsoft.com/office/officeart/2018/2/layout/IconVerticalSolidList"/>
    <dgm:cxn modelId="{7017487A-F073-4441-A2D5-0E1115EF1AD5}" type="presParOf" srcId="{BB5EA663-CB68-4784-9DB8-7A0C7CB965F5}" destId="{87CF813B-A923-4E7D-8319-37C50FA762C2}" srcOrd="0" destOrd="0" presId="urn:microsoft.com/office/officeart/2018/2/layout/IconVerticalSolidList"/>
    <dgm:cxn modelId="{C06DBAED-CC1A-4B09-AFEB-B14868C2B75A}" type="presParOf" srcId="{87CF813B-A923-4E7D-8319-37C50FA762C2}" destId="{00780BC5-FFC9-4CF0-9838-83FD92705023}" srcOrd="0" destOrd="0" presId="urn:microsoft.com/office/officeart/2018/2/layout/IconVerticalSolidList"/>
    <dgm:cxn modelId="{CD627347-4459-473E-90D4-B45C403BDE28}" type="presParOf" srcId="{87CF813B-A923-4E7D-8319-37C50FA762C2}" destId="{A35BBFE2-5227-4FB6-B0AE-DE9A5279F9CA}" srcOrd="1" destOrd="0" presId="urn:microsoft.com/office/officeart/2018/2/layout/IconVerticalSolidList"/>
    <dgm:cxn modelId="{7B5972DB-02F7-4FE3-A65F-59C677765E53}" type="presParOf" srcId="{87CF813B-A923-4E7D-8319-37C50FA762C2}" destId="{1D307EB1-8C7A-407D-9DC2-2174AD9F37DC}" srcOrd="2" destOrd="0" presId="urn:microsoft.com/office/officeart/2018/2/layout/IconVerticalSolidList"/>
    <dgm:cxn modelId="{D4DF1E55-84A0-47E4-8513-479CDEDE8393}" type="presParOf" srcId="{87CF813B-A923-4E7D-8319-37C50FA762C2}" destId="{AE2130D9-A7CE-4078-A248-5DCC24DAD9C1}" srcOrd="3" destOrd="0" presId="urn:microsoft.com/office/officeart/2018/2/layout/IconVerticalSolidList"/>
    <dgm:cxn modelId="{D406A69A-1A7C-45E9-822C-41605A4DE2D2}" type="presParOf" srcId="{BB5EA663-CB68-4784-9DB8-7A0C7CB965F5}" destId="{707A1D23-1D09-47FA-BCE4-B3D2C1E1D064}" srcOrd="1" destOrd="0" presId="urn:microsoft.com/office/officeart/2018/2/layout/IconVerticalSolidList"/>
    <dgm:cxn modelId="{D3FD29BB-1AE9-4F3E-B6F3-AC4C9750157A}" type="presParOf" srcId="{BB5EA663-CB68-4784-9DB8-7A0C7CB965F5}" destId="{75642C22-0E61-4A4A-9FCC-D72E39862164}" srcOrd="2" destOrd="0" presId="urn:microsoft.com/office/officeart/2018/2/layout/IconVerticalSolidList"/>
    <dgm:cxn modelId="{E3B4FA37-F5B7-47F1-A436-2116A59A122C}" type="presParOf" srcId="{75642C22-0E61-4A4A-9FCC-D72E39862164}" destId="{19A4E5FC-9C36-447A-8D48-7C61A705A6F9}" srcOrd="0" destOrd="0" presId="urn:microsoft.com/office/officeart/2018/2/layout/IconVerticalSolidList"/>
    <dgm:cxn modelId="{59F6F4C4-F667-4969-B3C0-3A08D9ED7D17}" type="presParOf" srcId="{75642C22-0E61-4A4A-9FCC-D72E39862164}" destId="{B578CA6B-CD7F-402D-AE63-D2489091CE11}" srcOrd="1" destOrd="0" presId="urn:microsoft.com/office/officeart/2018/2/layout/IconVerticalSolidList"/>
    <dgm:cxn modelId="{354749C2-8C27-4753-899C-82DC2BF45208}" type="presParOf" srcId="{75642C22-0E61-4A4A-9FCC-D72E39862164}" destId="{7E84815B-2AAD-400F-928F-0AA9D9ABAC89}" srcOrd="2" destOrd="0" presId="urn:microsoft.com/office/officeart/2018/2/layout/IconVerticalSolidList"/>
    <dgm:cxn modelId="{620088AE-BB3A-4443-B2DC-BC2397DAE2F7}" type="presParOf" srcId="{75642C22-0E61-4A4A-9FCC-D72E39862164}" destId="{D6CB7DDE-3D8D-4499-A158-B24A70FBCAC2}" srcOrd="3" destOrd="0" presId="urn:microsoft.com/office/officeart/2018/2/layout/IconVerticalSolidList"/>
    <dgm:cxn modelId="{41EE0425-6645-47DC-AE90-3F81827360FB}" type="presParOf" srcId="{BB5EA663-CB68-4784-9DB8-7A0C7CB965F5}" destId="{7012485A-E853-48EB-BD59-C60A3CE3E07C}" srcOrd="3" destOrd="0" presId="urn:microsoft.com/office/officeart/2018/2/layout/IconVerticalSolidList"/>
    <dgm:cxn modelId="{46AC9AAA-DC20-4F6D-92EF-F881853BBA86}" type="presParOf" srcId="{BB5EA663-CB68-4784-9DB8-7A0C7CB965F5}" destId="{56EE852C-2418-4B96-A256-34613D385E7A}" srcOrd="4" destOrd="0" presId="urn:microsoft.com/office/officeart/2018/2/layout/IconVerticalSolidList"/>
    <dgm:cxn modelId="{206216DD-E20A-4D2B-B71F-875A73FE7D09}" type="presParOf" srcId="{56EE852C-2418-4B96-A256-34613D385E7A}" destId="{C3BE7421-5E16-48C3-BF7E-39FC87F20EDE}" srcOrd="0" destOrd="0" presId="urn:microsoft.com/office/officeart/2018/2/layout/IconVerticalSolidList"/>
    <dgm:cxn modelId="{29F9438C-42F2-4831-A769-99E5FDE2DFC1}" type="presParOf" srcId="{56EE852C-2418-4B96-A256-34613D385E7A}" destId="{E38286F0-3195-4EAD-95C2-96C5A5892C51}" srcOrd="1" destOrd="0" presId="urn:microsoft.com/office/officeart/2018/2/layout/IconVerticalSolidList"/>
    <dgm:cxn modelId="{DB040053-0297-41E7-B0BC-BC2CB4A44310}" type="presParOf" srcId="{56EE852C-2418-4B96-A256-34613D385E7A}" destId="{965386DD-9436-4E9B-946F-FFB61CC5B2A3}" srcOrd="2" destOrd="0" presId="urn:microsoft.com/office/officeart/2018/2/layout/IconVerticalSolidList"/>
    <dgm:cxn modelId="{6B83D856-C9C2-40F0-BDC5-B5BECDE4A406}" type="presParOf" srcId="{56EE852C-2418-4B96-A256-34613D385E7A}" destId="{6010D514-9423-4DA5-B612-CBB62955BA47}" srcOrd="3" destOrd="0" presId="urn:microsoft.com/office/officeart/2018/2/layout/IconVerticalSolidList"/>
    <dgm:cxn modelId="{9C7EEDD5-6FBC-4453-B510-181DAE00C1A0}" type="presParOf" srcId="{BB5EA663-CB68-4784-9DB8-7A0C7CB965F5}" destId="{7FD41B57-911F-4B24-85C6-AC7ACB4B56D2}" srcOrd="5" destOrd="0" presId="urn:microsoft.com/office/officeart/2018/2/layout/IconVerticalSolidList"/>
    <dgm:cxn modelId="{8B87127B-8E65-41BC-9E5F-796E43EB6065}" type="presParOf" srcId="{BB5EA663-CB68-4784-9DB8-7A0C7CB965F5}" destId="{3B89D296-F5DE-4467-A098-4FF398ADAFDB}" srcOrd="6" destOrd="0" presId="urn:microsoft.com/office/officeart/2018/2/layout/IconVerticalSolidList"/>
    <dgm:cxn modelId="{08A040D8-D540-47A2-B09F-1D7B0D663571}" type="presParOf" srcId="{3B89D296-F5DE-4467-A098-4FF398ADAFDB}" destId="{1F4ECF9B-A0B1-4F8B-A7A0-4DA5FBC01430}" srcOrd="0" destOrd="0" presId="urn:microsoft.com/office/officeart/2018/2/layout/IconVerticalSolidList"/>
    <dgm:cxn modelId="{4B4E0D93-4938-42AA-BCA8-7DACA48B101E}" type="presParOf" srcId="{3B89D296-F5DE-4467-A098-4FF398ADAFDB}" destId="{ED4EED80-AFC5-4242-9FD5-FFD01E5916DF}" srcOrd="1" destOrd="0" presId="urn:microsoft.com/office/officeart/2018/2/layout/IconVerticalSolidList"/>
    <dgm:cxn modelId="{68562381-4AEF-4591-A2B7-915A1CB4AECF}" type="presParOf" srcId="{3B89D296-F5DE-4467-A098-4FF398ADAFDB}" destId="{0795BF11-D775-4718-9946-7BCBC5C87819}" srcOrd="2" destOrd="0" presId="urn:microsoft.com/office/officeart/2018/2/layout/IconVerticalSolidList"/>
    <dgm:cxn modelId="{0BA5C2CF-923E-4641-A350-BC6257948821}" type="presParOf" srcId="{3B89D296-F5DE-4467-A098-4FF398ADAFDB}" destId="{87B7C786-9AFB-41BA-8789-D95A46DAAA5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B232A3-8A8C-49E3-ACC7-8B93C8ED9E63}">
      <dsp:nvSpPr>
        <dsp:cNvPr id="0" name=""/>
        <dsp:cNvSpPr/>
      </dsp:nvSpPr>
      <dsp:spPr>
        <a:xfrm>
          <a:off x="0" y="680"/>
          <a:ext cx="6506304" cy="159327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B0AFCA-94AD-42C1-8245-CC2F667183F3}">
      <dsp:nvSpPr>
        <dsp:cNvPr id="0" name=""/>
        <dsp:cNvSpPr/>
      </dsp:nvSpPr>
      <dsp:spPr>
        <a:xfrm>
          <a:off x="481967" y="359168"/>
          <a:ext cx="876303" cy="8763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3D65DB-761B-4F58-8370-4D2388BEB98C}">
      <dsp:nvSpPr>
        <dsp:cNvPr id="0" name=""/>
        <dsp:cNvSpPr/>
      </dsp:nvSpPr>
      <dsp:spPr>
        <a:xfrm>
          <a:off x="1840237" y="680"/>
          <a:ext cx="4666066" cy="159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2" tIns="168622" rIns="168622" bIns="168622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/>
            <a:t>Monitors financial performance, predicts market trends, detects fraud</a:t>
          </a:r>
          <a:endParaRPr lang="en-US" sz="2400" kern="1200"/>
        </a:p>
      </dsp:txBody>
      <dsp:txXfrm>
        <a:off x="1840237" y="680"/>
        <a:ext cx="4666066" cy="1593279"/>
      </dsp:txXfrm>
    </dsp:sp>
    <dsp:sp modelId="{EFDBC043-4D99-49FC-9A6F-64EAF282EE62}">
      <dsp:nvSpPr>
        <dsp:cNvPr id="0" name=""/>
        <dsp:cNvSpPr/>
      </dsp:nvSpPr>
      <dsp:spPr>
        <a:xfrm>
          <a:off x="0" y="1992280"/>
          <a:ext cx="6506304" cy="159327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692F4A-0FA7-4641-91A4-062D16A1AA93}">
      <dsp:nvSpPr>
        <dsp:cNvPr id="0" name=""/>
        <dsp:cNvSpPr/>
      </dsp:nvSpPr>
      <dsp:spPr>
        <a:xfrm>
          <a:off x="481967" y="2350768"/>
          <a:ext cx="876303" cy="8763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FF7CE0-D89D-4AFC-A9BF-39B85FD5B0CD}">
      <dsp:nvSpPr>
        <dsp:cNvPr id="0" name=""/>
        <dsp:cNvSpPr/>
      </dsp:nvSpPr>
      <dsp:spPr>
        <a:xfrm>
          <a:off x="1840237" y="1992280"/>
          <a:ext cx="4666066" cy="159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2" tIns="168622" rIns="168622" bIns="168622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/>
            <a:t>Analyze customer behavior, campaign effectiveness, customer engagement in marketing</a:t>
          </a:r>
          <a:endParaRPr lang="en-US" sz="2400" kern="1200"/>
        </a:p>
      </dsp:txBody>
      <dsp:txXfrm>
        <a:off x="1840237" y="1992280"/>
        <a:ext cx="4666066" cy="1593279"/>
      </dsp:txXfrm>
    </dsp:sp>
    <dsp:sp modelId="{488AAE10-54F9-48EF-8C65-B36E4BD83A10}">
      <dsp:nvSpPr>
        <dsp:cNvPr id="0" name=""/>
        <dsp:cNvSpPr/>
      </dsp:nvSpPr>
      <dsp:spPr>
        <a:xfrm>
          <a:off x="0" y="3983879"/>
          <a:ext cx="6506304" cy="159327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749F12-D356-4D6A-B01B-83171E51AD7E}">
      <dsp:nvSpPr>
        <dsp:cNvPr id="0" name=""/>
        <dsp:cNvSpPr/>
      </dsp:nvSpPr>
      <dsp:spPr>
        <a:xfrm>
          <a:off x="481967" y="4342367"/>
          <a:ext cx="876303" cy="8763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06807F-F5B5-4D46-B82D-96A674A4D82A}">
      <dsp:nvSpPr>
        <dsp:cNvPr id="0" name=""/>
        <dsp:cNvSpPr/>
      </dsp:nvSpPr>
      <dsp:spPr>
        <a:xfrm>
          <a:off x="1840237" y="3983879"/>
          <a:ext cx="4666066" cy="159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2" tIns="168622" rIns="168622" bIns="168622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/>
            <a:t>Supply chain inventory levels, streamline logistics, dynamic market demand response</a:t>
          </a:r>
          <a:endParaRPr lang="en-US" sz="2400" kern="1200"/>
        </a:p>
      </dsp:txBody>
      <dsp:txXfrm>
        <a:off x="1840237" y="3983879"/>
        <a:ext cx="4666066" cy="15932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780BC5-FFC9-4CF0-9838-83FD92705023}">
      <dsp:nvSpPr>
        <dsp:cNvPr id="0" name=""/>
        <dsp:cNvSpPr/>
      </dsp:nvSpPr>
      <dsp:spPr>
        <a:xfrm>
          <a:off x="0" y="2315"/>
          <a:ext cx="6506304" cy="11733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5BBFE2-5227-4FB6-B0AE-DE9A5279F9CA}">
      <dsp:nvSpPr>
        <dsp:cNvPr id="0" name=""/>
        <dsp:cNvSpPr/>
      </dsp:nvSpPr>
      <dsp:spPr>
        <a:xfrm>
          <a:off x="354925" y="266309"/>
          <a:ext cx="645319" cy="6453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130D9-A7CE-4078-A248-5DCC24DAD9C1}">
      <dsp:nvSpPr>
        <dsp:cNvPr id="0" name=""/>
        <dsp:cNvSpPr/>
      </dsp:nvSpPr>
      <dsp:spPr>
        <a:xfrm>
          <a:off x="1355170" y="2315"/>
          <a:ext cx="5151133" cy="1173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175" tIns="124175" rIns="124175" bIns="124175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baseline="0"/>
            <a:t>How can BI monitor cloud resource usage and identify opportunities for cost optimization?</a:t>
          </a:r>
          <a:endParaRPr lang="en-US" sz="2100" kern="1200"/>
        </a:p>
      </dsp:txBody>
      <dsp:txXfrm>
        <a:off x="1355170" y="2315"/>
        <a:ext cx="5151133" cy="1173307"/>
      </dsp:txXfrm>
    </dsp:sp>
    <dsp:sp modelId="{19A4E5FC-9C36-447A-8D48-7C61A705A6F9}">
      <dsp:nvSpPr>
        <dsp:cNvPr id="0" name=""/>
        <dsp:cNvSpPr/>
      </dsp:nvSpPr>
      <dsp:spPr>
        <a:xfrm>
          <a:off x="0" y="1468949"/>
          <a:ext cx="6506304" cy="11733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78CA6B-CD7F-402D-AE63-D2489091CE11}">
      <dsp:nvSpPr>
        <dsp:cNvPr id="0" name=""/>
        <dsp:cNvSpPr/>
      </dsp:nvSpPr>
      <dsp:spPr>
        <a:xfrm>
          <a:off x="354925" y="1732943"/>
          <a:ext cx="645319" cy="6453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CB7DDE-3D8D-4499-A158-B24A70FBCAC2}">
      <dsp:nvSpPr>
        <dsp:cNvPr id="0" name=""/>
        <dsp:cNvSpPr/>
      </dsp:nvSpPr>
      <dsp:spPr>
        <a:xfrm>
          <a:off x="1355170" y="1468949"/>
          <a:ext cx="5151133" cy="1173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175" tIns="124175" rIns="124175" bIns="124175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baseline="0"/>
            <a:t>What DSS tools are available to assess security risks and ensure compliance with data protection regulations in the cloud?</a:t>
          </a:r>
          <a:endParaRPr lang="en-US" sz="2100" kern="1200"/>
        </a:p>
      </dsp:txBody>
      <dsp:txXfrm>
        <a:off x="1355170" y="1468949"/>
        <a:ext cx="5151133" cy="1173307"/>
      </dsp:txXfrm>
    </dsp:sp>
    <dsp:sp modelId="{C3BE7421-5E16-48C3-BF7E-39FC87F20EDE}">
      <dsp:nvSpPr>
        <dsp:cNvPr id="0" name=""/>
        <dsp:cNvSpPr/>
      </dsp:nvSpPr>
      <dsp:spPr>
        <a:xfrm>
          <a:off x="0" y="2935583"/>
          <a:ext cx="6506304" cy="11733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8286F0-3195-4EAD-95C2-96C5A5892C51}">
      <dsp:nvSpPr>
        <dsp:cNvPr id="0" name=""/>
        <dsp:cNvSpPr/>
      </dsp:nvSpPr>
      <dsp:spPr>
        <a:xfrm>
          <a:off x="354925" y="3199577"/>
          <a:ext cx="645319" cy="64531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10D514-9423-4DA5-B612-CBB62955BA47}">
      <dsp:nvSpPr>
        <dsp:cNvPr id="0" name=""/>
        <dsp:cNvSpPr/>
      </dsp:nvSpPr>
      <dsp:spPr>
        <a:xfrm>
          <a:off x="1355170" y="2935583"/>
          <a:ext cx="5151133" cy="1173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175" tIns="124175" rIns="124175" bIns="124175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baseline="0"/>
            <a:t>How can BI and DSS predict future resource requirements and scale cloud infrastructure accordingly?</a:t>
          </a:r>
          <a:endParaRPr lang="en-US" sz="2100" kern="1200"/>
        </a:p>
      </dsp:txBody>
      <dsp:txXfrm>
        <a:off x="1355170" y="2935583"/>
        <a:ext cx="5151133" cy="1173307"/>
      </dsp:txXfrm>
    </dsp:sp>
    <dsp:sp modelId="{1F4ECF9B-A0B1-4F8B-A7A0-4DA5FBC01430}">
      <dsp:nvSpPr>
        <dsp:cNvPr id="0" name=""/>
        <dsp:cNvSpPr/>
      </dsp:nvSpPr>
      <dsp:spPr>
        <a:xfrm>
          <a:off x="0" y="4402217"/>
          <a:ext cx="6506304" cy="117330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4EED80-AFC5-4242-9FD5-FFD01E5916DF}">
      <dsp:nvSpPr>
        <dsp:cNvPr id="0" name=""/>
        <dsp:cNvSpPr/>
      </dsp:nvSpPr>
      <dsp:spPr>
        <a:xfrm>
          <a:off x="354925" y="4666211"/>
          <a:ext cx="645319" cy="64531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B7C786-9AFB-41BA-8789-D95A46DAAA58}">
      <dsp:nvSpPr>
        <dsp:cNvPr id="0" name=""/>
        <dsp:cNvSpPr/>
      </dsp:nvSpPr>
      <dsp:spPr>
        <a:xfrm>
          <a:off x="1355170" y="4402217"/>
          <a:ext cx="5151133" cy="1173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175" tIns="124175" rIns="124175" bIns="124175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baseline="0"/>
            <a:t>What insights can BI provide to optimize application performance and user experience in a cloud-based environment?</a:t>
          </a:r>
          <a:endParaRPr lang="en-US" sz="2100" kern="1200"/>
        </a:p>
      </dsp:txBody>
      <dsp:txXfrm>
        <a:off x="1355170" y="4402217"/>
        <a:ext cx="5151133" cy="11733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7/24/2023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7/24/2023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7/24/2023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7/24/2023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7/24/2023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7/24/2023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7/24/2023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7/24/2023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7/24/2023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7/24/2023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7/24/2023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7/24/2023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7/24/2023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keliweb.it/2014/11/cloud-computing-quale-sara-levoluzione-della-nuvola/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jobsanger.blogspot.com/2014/01/tuition-free-state-universities-would.html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Autofit/>
          </a:bodyPr>
          <a:lstStyle/>
          <a:p>
            <a:pPr algn="l"/>
            <a:r>
              <a:rPr lang="en-US" sz="2800" dirty="0">
                <a:solidFill>
                  <a:srgbClr val="FFFFFF"/>
                </a:solidFill>
              </a:rPr>
              <a:t>Discovering Business Intelligence as a Decision Support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Jordan Unfred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4BFADF-7C1F-E82A-D82C-9BC1AC8AA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Key Questions and Decisions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28D4569-2A50-5F9D-AB72-D8FD47120F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20924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29204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76E8A-8542-F307-FDFF-2268F23EA8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2951429"/>
            <a:ext cx="8361229" cy="2098226"/>
          </a:xfrm>
        </p:spPr>
        <p:txBody>
          <a:bodyPr/>
          <a:lstStyle/>
          <a:p>
            <a:r>
              <a:rPr lang="en-US" dirty="0"/>
              <a:t>The Growing cloud computing market</a:t>
            </a:r>
          </a:p>
        </p:txBody>
      </p:sp>
    </p:spTree>
    <p:extLst>
      <p:ext uri="{BB962C8B-B14F-4D97-AF65-F5344CB8AC3E}">
        <p14:creationId xmlns:p14="http://schemas.microsoft.com/office/powerpoint/2010/main" val="3154747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7F359B-9EF9-78BC-137A-9FF4C037B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Cloud computing Market Size</a:t>
            </a:r>
          </a:p>
        </p:txBody>
      </p:sp>
      <p:pic>
        <p:nvPicPr>
          <p:cNvPr id="5" name="Picture 4" descr="A cloud computing diagram with numbers and symbols&#10;&#10;Description automatically generated">
            <a:extLst>
              <a:ext uri="{FF2B5EF4-FFF2-40B4-BE49-F238E27FC236}">
                <a16:creationId xmlns:a16="http://schemas.microsoft.com/office/drawing/2014/main" id="{228F0623-A423-BC4C-822F-023C3737AE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5130" r="18998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A5CA9-01EC-44E5-447F-07F1CBA43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n-US" dirty="0"/>
              <a:t>$569.31 Billion market value in 2022</a:t>
            </a:r>
          </a:p>
          <a:p>
            <a:r>
              <a:rPr lang="en-US" dirty="0"/>
              <a:t>Projected from $677.95 billion to $2,432.87 billion by 2030</a:t>
            </a:r>
          </a:p>
          <a:p>
            <a:r>
              <a:rPr lang="en-US" dirty="0"/>
              <a:t>Need for robust BI and DSS tools to navigate</a:t>
            </a:r>
          </a:p>
          <a:p>
            <a:r>
              <a:rPr lang="en-US" dirty="0"/>
              <a:t>Transformative impact of cloud technology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366CE1-C863-9597-880D-9321B0CC3F88}"/>
              </a:ext>
            </a:extLst>
          </p:cNvPr>
          <p:cNvSpPr txBox="1"/>
          <p:nvPr/>
        </p:nvSpPr>
        <p:spPr>
          <a:xfrm>
            <a:off x="1878952" y="6657945"/>
            <a:ext cx="249459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blog.keliweb.it/2014/11/cloud-computing-quale-sara-levoluzione-della-nuvola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649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59F2F-746E-2C04-3875-173578F731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4241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68738-AF9F-7DD7-1A18-06CDB14AB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424D3-2577-6AC2-8FC2-F5A6B6FAF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DJ Power's Resources on DSS. (n.d.). Retrieved from http://dssresources.com/</a:t>
            </a:r>
          </a:p>
          <a:p>
            <a:r>
              <a:rPr lang="en-US" dirty="0"/>
              <a:t>Fortune Business Insights. (2023). Cloud Computing Market Size, Share &amp; COVID-19 Impact Analysis, By Service Type (Infrastructure as a Service (IaaS), Platform as a Service (PaaS), and Software as a Service (SaaS)), By Deployment (Public, Private, and Hybrid), By Industry (BFSI, IT &amp; Telecommunication, Government, Manufacturing, Retail, Healthcare, and Others), and Regional Forecast, 2023-2030. Retrieved from https://www.fortunebusinessinsights.com/cloud-computing-market-102697</a:t>
            </a:r>
          </a:p>
          <a:p>
            <a:r>
              <a:rPr lang="en-US" dirty="0" err="1"/>
              <a:t>Kopáčková</a:t>
            </a:r>
            <a:r>
              <a:rPr lang="en-US" dirty="0"/>
              <a:t>, H., &amp; </a:t>
            </a:r>
            <a:r>
              <a:rPr lang="en-US" dirty="0" err="1"/>
              <a:t>Škrobáčková</a:t>
            </a:r>
            <a:r>
              <a:rPr lang="en-US" dirty="0"/>
              <a:t>, M. (Year). Decision support systems or business intelligence: What can help in decision making? Title of the Academic Paper. University of Pardubice. Retrieved from http://dspace.upce.cz/handle/10195/32436</a:t>
            </a:r>
          </a:p>
        </p:txBody>
      </p:sp>
    </p:spTree>
    <p:extLst>
      <p:ext uri="{BB962C8B-B14F-4D97-AF65-F5344CB8AC3E}">
        <p14:creationId xmlns:p14="http://schemas.microsoft.com/office/powerpoint/2010/main" val="2754019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2D160C-4497-0AFA-DF35-6EBA908F1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About Myself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F7A9CF-DFC8-83CB-FEC3-D3DF778EC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0370" r="30370"/>
          <a:stretch/>
        </p:blipFill>
        <p:spPr>
          <a:xfrm>
            <a:off x="-103097" y="10"/>
            <a:ext cx="457973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46F2B-7091-C9F8-D9A9-DD35F97C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n-US" dirty="0"/>
              <a:t>Jordan Unfred</a:t>
            </a:r>
          </a:p>
          <a:p>
            <a:r>
              <a:rPr lang="en-US" dirty="0"/>
              <a:t>Pursuing a master’s degree in Computer Information Systems</a:t>
            </a:r>
          </a:p>
          <a:p>
            <a:r>
              <a:rPr lang="en-US" dirty="0"/>
              <a:t>West Texas A&amp;M University</a:t>
            </a:r>
          </a:p>
          <a:p>
            <a:r>
              <a:rPr lang="en-US" dirty="0"/>
              <a:t>Passion: IT Management and Cybersecurity Incident Response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F0FDD-29CE-D935-AD9C-D314F018F1D8}"/>
              </a:ext>
            </a:extLst>
          </p:cNvPr>
          <p:cNvSpPr txBox="1"/>
          <p:nvPr/>
        </p:nvSpPr>
        <p:spPr>
          <a:xfrm>
            <a:off x="-103097" y="6858000"/>
            <a:ext cx="3193503" cy="230832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en-US" sz="900">
                <a:hlinkClick r:id="rId3" tooltip="https://jobsanger.blogspot.com/2014/01/tuition-free-state-universities-would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nd/3.0/"/>
              </a:rPr>
              <a:t>CC BY-NC-ND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205461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DDE04-7CE6-FCAE-E77D-524678032B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Investigate BIDSS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8E9BDF-BBE9-AE80-6340-A59DD3D02C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Foundational Concepts</a:t>
            </a:r>
          </a:p>
        </p:txBody>
      </p:sp>
    </p:spTree>
    <p:extLst>
      <p:ext uri="{BB962C8B-B14F-4D97-AF65-F5344CB8AC3E}">
        <p14:creationId xmlns:p14="http://schemas.microsoft.com/office/powerpoint/2010/main" val="4092716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84C8E-E36A-EBC7-B6B1-2674031A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Foundational Concepts of BI and DSS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7E5B90-6FB4-8B13-9892-4AD3104B71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ctr"/>
            <a:r>
              <a:rPr lang="en-US" dirty="0"/>
              <a:t>Business Intelligence (BI)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9C74B4-D972-CC68-2FCC-46D95192CD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Gathering, analyzing, and presenting data</a:t>
            </a:r>
          </a:p>
          <a:p>
            <a:r>
              <a:rPr lang="en-US" dirty="0"/>
              <a:t>Support decision-making within a business</a:t>
            </a:r>
          </a:p>
          <a:p>
            <a:r>
              <a:rPr lang="en-US" dirty="0"/>
              <a:t>Gain actionable insights from</a:t>
            </a:r>
          </a:p>
          <a:p>
            <a:pPr lvl="1"/>
            <a:r>
              <a:rPr lang="en-US" dirty="0"/>
              <a:t>Raw Data</a:t>
            </a:r>
          </a:p>
          <a:p>
            <a:pPr lvl="1"/>
            <a:r>
              <a:rPr lang="en-US" dirty="0"/>
              <a:t>Unveiling Patterns</a:t>
            </a:r>
          </a:p>
          <a:p>
            <a:pPr lvl="1"/>
            <a:r>
              <a:rPr lang="en-US" dirty="0"/>
              <a:t>Trends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A419F5-722E-14D3-2517-44AF8035F9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Decision Support Systems (DSS)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C45DFA-F218-9CB9-D759-D24B34CE391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Evaluating scenarios</a:t>
            </a:r>
          </a:p>
          <a:p>
            <a:r>
              <a:rPr lang="en-US" dirty="0"/>
              <a:t>Assessing risks</a:t>
            </a:r>
          </a:p>
          <a:p>
            <a:r>
              <a:rPr lang="en-US" dirty="0"/>
              <a:t>Identifying optimal solutions</a:t>
            </a:r>
          </a:p>
        </p:txBody>
      </p:sp>
    </p:spTree>
    <p:extLst>
      <p:ext uri="{BB962C8B-B14F-4D97-AF65-F5344CB8AC3E}">
        <p14:creationId xmlns:p14="http://schemas.microsoft.com/office/powerpoint/2010/main" val="1877568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BAEC9-BEDA-27EC-FDDA-846163C909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Future Trends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CD567D-8F37-64C0-5493-03711B6FF1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 Current Applications</a:t>
            </a:r>
          </a:p>
        </p:txBody>
      </p:sp>
    </p:spTree>
    <p:extLst>
      <p:ext uri="{BB962C8B-B14F-4D97-AF65-F5344CB8AC3E}">
        <p14:creationId xmlns:p14="http://schemas.microsoft.com/office/powerpoint/2010/main" val="3003031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A204626-2220-4678-A939-FD94EA7B5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B62E33-21CC-84FF-66E8-5CFC6112B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958837" cy="1485900"/>
          </a:xfrm>
        </p:spPr>
        <p:txBody>
          <a:bodyPr>
            <a:normAutofit/>
          </a:bodyPr>
          <a:lstStyle/>
          <a:p>
            <a:r>
              <a:rPr lang="en-US" dirty="0"/>
              <a:t>Future Trends of BI and DSS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7B209-26D1-D2AE-2295-96BF8940C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958837" cy="3581400"/>
          </a:xfrm>
        </p:spPr>
        <p:txBody>
          <a:bodyPr>
            <a:normAutofit/>
          </a:bodyPr>
          <a:lstStyle/>
          <a:p>
            <a:r>
              <a:rPr lang="en-US" dirty="0"/>
              <a:t>Revolutionary advancements in AI technology</a:t>
            </a:r>
          </a:p>
          <a:p>
            <a:r>
              <a:rPr lang="en-US" dirty="0"/>
              <a:t>Can automate data analysis</a:t>
            </a:r>
          </a:p>
          <a:p>
            <a:r>
              <a:rPr lang="en-US" dirty="0"/>
              <a:t>Personalized decision recommendations</a:t>
            </a:r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97D8A6-1C5A-42B6-AE78-F3D0F9BDF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ngle view of circuit shaped like a brain">
            <a:extLst>
              <a:ext uri="{FF2B5EF4-FFF2-40B4-BE49-F238E27FC236}">
                <a16:creationId xmlns:a16="http://schemas.microsoft.com/office/drawing/2014/main" id="{B9009F5E-7000-CF67-4440-67FB5B4F0F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252340" y="2279516"/>
            <a:ext cx="3299579" cy="22982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6902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843B08-F0E4-5B8D-0959-29572B85C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Current Applications of BI and DSS</a:t>
            </a:r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AC05585-F11C-3C56-87AE-CC2A0A72CD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3426160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16792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ECB0E0D-AC1B-4E83-84EA-237BFA206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6DCB3B1-E1A7-4510-831B-77C8EFF56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0132A3B-10CF-4EEB-BA1F-A63D2ED61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014E52ED-3C51-46E6-BE4B-14FFAB2C3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4DFA6B-0D55-C4D9-B948-E38A28C5E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8521" y="1480930"/>
            <a:ext cx="5751537" cy="3848521"/>
          </a:xfrm>
        </p:spPr>
        <p:txBody>
          <a:bodyPr anchor="ctr">
            <a:normAutofit/>
          </a:bodyPr>
          <a:lstStyle/>
          <a:p>
            <a:pPr algn="r"/>
            <a:r>
              <a:rPr lang="en-US" sz="6600"/>
              <a:t>Identify and Develop a case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5FBA72-AB1C-89F1-F15A-BA99EAA501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9870" y="1480929"/>
            <a:ext cx="2593610" cy="3848522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dirty="0"/>
              <a:t>Increased Usage of Cloud Infrastructure</a:t>
            </a:r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16DDC6-8F07-46CC-8751-E5C9346B2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4964" y="2388358"/>
            <a:ext cx="0" cy="1856096"/>
          </a:xfrm>
          <a:prstGeom prst="line">
            <a:avLst/>
          </a:prstGeom>
          <a:ln w="254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878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F29552-D7E0-F7C2-0F47-A3F644FF4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 sz="3700"/>
              <a:t>The Nature of the Business and the Need for BIDSS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D6EF9-8E4E-EE86-CBB9-3F75CFB85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Data storage and computing resources</a:t>
            </a:r>
          </a:p>
          <a:p>
            <a:r>
              <a:rPr lang="en-US" dirty="0"/>
              <a:t>Optimize cloud usage</a:t>
            </a:r>
          </a:p>
          <a:p>
            <a:r>
              <a:rPr lang="en-US" dirty="0"/>
              <a:t>Ensure data security</a:t>
            </a:r>
          </a:p>
          <a:p>
            <a:r>
              <a:rPr lang="en-US" dirty="0"/>
              <a:t>Cost Management</a:t>
            </a:r>
          </a:p>
          <a:p>
            <a:r>
              <a:rPr lang="en-US" dirty="0"/>
              <a:t>Informed decision-making for resource allocation</a:t>
            </a: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Illuminated server room panel">
            <a:extLst>
              <a:ext uri="{FF2B5EF4-FFF2-40B4-BE49-F238E27FC236}">
                <a16:creationId xmlns:a16="http://schemas.microsoft.com/office/drawing/2014/main" id="{3775ACC9-6522-F0AE-519F-103270BE7D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45" r="31379" b="-1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51096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70</TotalTime>
  <Words>477</Words>
  <Application>Microsoft Office PowerPoint</Application>
  <PresentationFormat>Widescreen</PresentationFormat>
  <Paragraphs>59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Calibri</vt:lpstr>
      <vt:lpstr>Franklin Gothic Book</vt:lpstr>
      <vt:lpstr>Crop</vt:lpstr>
      <vt:lpstr>Discovering Business Intelligence as a Decision Support System</vt:lpstr>
      <vt:lpstr>About Myself</vt:lpstr>
      <vt:lpstr>Investigate BIDSS</vt:lpstr>
      <vt:lpstr>Foundational Concepts of BI and DSS</vt:lpstr>
      <vt:lpstr>Future Trends</vt:lpstr>
      <vt:lpstr>Future Trends of BI and DSS</vt:lpstr>
      <vt:lpstr>Current Applications of BI and DSS</vt:lpstr>
      <vt:lpstr>Identify and Develop a case</vt:lpstr>
      <vt:lpstr>The Nature of the Business and the Need for BIDSS</vt:lpstr>
      <vt:lpstr>Key Questions and Decisions</vt:lpstr>
      <vt:lpstr>The Growing cloud computing market</vt:lpstr>
      <vt:lpstr>Cloud computing Market Size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Discovering Business Intelligence as a Decision Support System</dc:title>
  <dc:creator>Jordan Unfred</dc:creator>
  <cp:lastModifiedBy>Jordan Unfred</cp:lastModifiedBy>
  <cp:revision>1</cp:revision>
  <dcterms:created xsi:type="dcterms:W3CDTF">2023-07-24T09:01:38Z</dcterms:created>
  <dcterms:modified xsi:type="dcterms:W3CDTF">2023-07-24T10:12:08Z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